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3" r:id="rId2"/>
    <p:sldId id="261" r:id="rId3"/>
    <p:sldId id="262" r:id="rId4"/>
  </p:sldIdLst>
  <p:sldSz cx="6858000" cy="9906000" type="A4"/>
  <p:notesSz cx="7104063" cy="10234613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03">
          <p15:clr>
            <a:srgbClr val="A4A3A4"/>
          </p15:clr>
        </p15:guide>
        <p15:guide id="2" pos="132">
          <p15:clr>
            <a:srgbClr val="A4A3A4"/>
          </p15:clr>
        </p15:guide>
        <p15:guide id="3" pos="2362">
          <p15:clr>
            <a:srgbClr val="A4A3A4"/>
          </p15:clr>
        </p15:guide>
        <p15:guide id="4" pos="1516">
          <p15:clr>
            <a:srgbClr val="A4A3A4"/>
          </p15:clr>
        </p15:guide>
        <p15:guide id="5" orient="horz" pos="4880">
          <p15:clr>
            <a:srgbClr val="A4A3A4"/>
          </p15:clr>
        </p15:guide>
        <p15:guide id="6" orient="horz" pos="41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旗 王" initials="旗王" lastIdx="1" clrIdx="0">
    <p:extLst>
      <p:ext uri="{19B8F6BF-5375-455C-9EA6-DF929625EA0E}">
        <p15:presenceInfo xmlns:p15="http://schemas.microsoft.com/office/powerpoint/2012/main" userId="9c0a8323bd44137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  <a:srgbClr val="F2F2F2"/>
    <a:srgbClr val="CFD5EA"/>
    <a:srgbClr val="616161"/>
    <a:srgbClr val="FDFDFD"/>
    <a:srgbClr val="E6E6E6"/>
    <a:srgbClr val="F5F4F5"/>
    <a:srgbClr val="9D9D9D"/>
    <a:srgbClr val="8A8A8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646" autoAdjust="0"/>
    <p:restoredTop sz="94660"/>
  </p:normalViewPr>
  <p:slideViewPr>
    <p:cSldViewPr snapToGrid="0">
      <p:cViewPr varScale="1">
        <p:scale>
          <a:sx n="78" d="100"/>
          <a:sy n="78" d="100"/>
        </p:scale>
        <p:origin x="3040" y="192"/>
      </p:cViewPr>
      <p:guideLst>
        <p:guide orient="horz" pos="3203"/>
        <p:guide pos="132"/>
        <p:guide pos="2362"/>
        <p:guide pos="1516"/>
        <p:guide orient="horz" pos="4880"/>
        <p:guide orient="horz" pos="417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93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heme" Target="theme/theme1.xml"/><Relationship Id="rId5" Type="http://schemas.openxmlformats.org/officeDocument/2006/relationships/notesMaster" Target="notesMasters/notesMaster1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4C39A6A8-9391-452D-B343-18CCCCE098EC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0A17A02D-2B17-415D-B2C7-F7C11657A04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89602B8B-FD47-415E-A381-F5C41FC030EF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57438" y="1279525"/>
            <a:ext cx="238918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AE492E9-34FB-42DC-9BFF-1DFF90F677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>
            <a:grpSpLocks noGrp="1" noUngrp="1" noRot="1" noMove="1" noResize="1"/>
          </p:cNvGrpSpPr>
          <p:nvPr userDrawn="1"/>
        </p:nvGrpSpPr>
        <p:grpSpPr>
          <a:xfrm>
            <a:off x="1" y="245458"/>
            <a:ext cx="6858000" cy="325602"/>
            <a:chOff x="1" y="245458"/>
            <a:chExt cx="6858000" cy="325602"/>
          </a:xfrm>
        </p:grpSpPr>
        <p:sp>
          <p:nvSpPr>
            <p:cNvPr id="8" name="矩形 7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" y="272722"/>
              <a:ext cx="6858000" cy="256427"/>
            </a:xfrm>
            <a:prstGeom prst="rect">
              <a:avLst/>
            </a:prstGeom>
            <a:gradFill flip="none" rotWithShape="1">
              <a:gsLst>
                <a:gs pos="0">
                  <a:srgbClr val="1375C6"/>
                </a:gs>
                <a:gs pos="50000">
                  <a:srgbClr val="0A5C88">
                    <a:shade val="67500"/>
                    <a:satMod val="115000"/>
                  </a:srgbClr>
                </a:gs>
                <a:gs pos="100000">
                  <a:srgbClr val="0A5C88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3d>
                <a:contourClr>
                  <a:srgbClr val="FFFFFF"/>
                </a:contourClr>
              </a:sp3d>
            </a:bodyPr>
            <a:lstStyle/>
            <a:p>
              <a:pPr algn="ctr" defTabSz="414655"/>
              <a:endParaRPr lang="zh-CN" altLang="en-US" sz="1010" b="1" dirty="0"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path path="circle">
                    <a:fillToRect t="100000" r="100000"/>
                  </a:path>
                </a:gradFill>
                <a:latin typeface="等线 Light" panose="02010600030101010101" pitchFamily="2" charset="-122"/>
                <a:ea typeface="等线 Light" panose="02010600030101010101" pitchFamily="2" charset="-122"/>
              </a:endParaRPr>
            </a:p>
          </p:txBody>
        </p:sp>
        <p:pic>
          <p:nvPicPr>
            <p:cNvPr id="9" name="图片 8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42493" y="328781"/>
              <a:ext cx="600712" cy="14430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49492" y="297448"/>
              <a:ext cx="194221" cy="187566"/>
            </a:xfrm>
            <a:prstGeom prst="rect">
              <a:avLst/>
            </a:prstGeom>
          </p:spPr>
        </p:pic>
        <p:sp>
          <p:nvSpPr>
            <p:cNvPr id="11" name="文本框 10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9669" y="245458"/>
              <a:ext cx="1064715" cy="32560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14655"/>
              <a:r>
                <a:rPr lang="en-US" altLang="zh-CN" sz="1515" dirty="0">
                  <a:solidFill>
                    <a:prstClr val="white"/>
                  </a:solidFill>
                  <a:latin typeface="优设标题黑" panose="00000500000000000000" pitchFamily="2" charset="-122"/>
                  <a:ea typeface="优设标题黑" panose="00000500000000000000" pitchFamily="2" charset="-122"/>
                </a:rPr>
                <a:t>DATASHEET</a:t>
              </a:r>
              <a:endParaRPr lang="zh-CN" altLang="en-US" sz="1515" dirty="0">
                <a:solidFill>
                  <a:prstClr val="white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endParaRPr>
            </a:p>
          </p:txBody>
        </p:sp>
      </p:grpSp>
      <p:sp>
        <p:nvSpPr>
          <p:cNvPr id="12" name="矩形 11"/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" y="9340215"/>
            <a:ext cx="6858000" cy="256427"/>
          </a:xfrm>
          <a:prstGeom prst="rect">
            <a:avLst/>
          </a:prstGeom>
          <a:gradFill flip="none" rotWithShape="1">
            <a:gsLst>
              <a:gs pos="0">
                <a:srgbClr val="1375C6"/>
              </a:gs>
              <a:gs pos="50000">
                <a:srgbClr val="0A5C88">
                  <a:shade val="67500"/>
                  <a:satMod val="115000"/>
                </a:srgbClr>
              </a:gs>
              <a:gs pos="100000">
                <a:srgbClr val="0A5C88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>
              <a:contourClr>
                <a:srgbClr val="FFFFFF"/>
              </a:contourClr>
            </a:sp3d>
          </a:bodyPr>
          <a:lstStyle/>
          <a:p>
            <a:pPr algn="ctr" defTabSz="414655"/>
            <a:endParaRPr lang="zh-CN" altLang="en-US" sz="1180" b="1" dirty="0">
              <a:gradFill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path path="circle">
                  <a:fillToRect t="100000" r="100000"/>
                </a:path>
              </a:gra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7"/>
            <a:ext cx="5915025" cy="216693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2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3"/>
            <a:ext cx="2901255" cy="53221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4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3"/>
            <a:ext cx="2915544" cy="53221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0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2" cy="70396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0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0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2" cy="7039680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0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3C062-95A3-4B2E-912F-C037B61DE821}" type="datetimeFigureOut">
              <a:rPr lang="zh-CN" altLang="en-US" smtClean="0"/>
              <a:t>2025/9/18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6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6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0120E-16F2-4707-A05F-E17FB27EA7A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图片 81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>
            <a:alphaModFix amt="20000"/>
            <a:duotone>
              <a:prstClr val="black"/>
              <a:schemeClr val="tx2">
                <a:tint val="45000"/>
                <a:satMod val="400000"/>
              </a:schemeClr>
            </a:duotone>
          </a:blip>
          <a:srcRect t="4616" r="35551"/>
          <a:stretch>
            <a:fillRect/>
          </a:stretch>
        </p:blipFill>
        <p:spPr>
          <a:xfrm>
            <a:off x="4310959" y="529149"/>
            <a:ext cx="2547041" cy="3640464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7234" y="870496"/>
            <a:ext cx="2261118" cy="704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30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 Black" panose="020B0A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S300</a:t>
            </a:r>
            <a:endParaRPr lang="zh-CN" altLang="en-US" sz="3030" i="1" dirty="0">
              <a:gradFill>
                <a:gsLst>
                  <a:gs pos="0">
                    <a:prstClr val="black">
                      <a:lumMod val="65000"/>
                      <a:lumOff val="3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2700000" scaled="0"/>
              </a:gradFill>
              <a:latin typeface="Segoe UI Black" panose="020B0A02040204020203" pitchFamily="34" charset="0"/>
              <a:ea typeface="阿里巴巴普惠体 R" panose="00020600040101010101" pitchFamily="18" charset="-122"/>
              <a:cs typeface="Segoe UI" panose="020B0502040204020203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7925" y="551493"/>
            <a:ext cx="4772634" cy="437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685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Heavy-load Delivery Robot</a:t>
            </a:r>
            <a:endParaRPr lang="zh-CN" altLang="en-US" sz="1685" i="1" dirty="0">
              <a:gradFill>
                <a:gsLst>
                  <a:gs pos="0">
                    <a:prstClr val="black">
                      <a:lumMod val="65000"/>
                      <a:lumOff val="35000"/>
                    </a:prstClr>
                  </a:gs>
                  <a:gs pos="100000">
                    <a:prstClr val="black">
                      <a:lumMod val="75000"/>
                      <a:lumOff val="25000"/>
                    </a:prstClr>
                  </a:gs>
                </a:gsLst>
                <a:lin ang="2700000" scaled="0"/>
              </a:gra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1" y="9340215"/>
            <a:ext cx="6858000" cy="256427"/>
          </a:xfrm>
          <a:prstGeom prst="rect">
            <a:avLst/>
          </a:prstGeom>
          <a:gradFill flip="none" rotWithShape="1">
            <a:gsLst>
              <a:gs pos="0">
                <a:srgbClr val="1375C6"/>
              </a:gs>
              <a:gs pos="50000">
                <a:srgbClr val="0A5C88">
                  <a:shade val="67500"/>
                  <a:satMod val="115000"/>
                </a:srgbClr>
              </a:gs>
              <a:gs pos="100000">
                <a:srgbClr val="0A5C88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>
              <a:contourClr>
                <a:srgbClr val="FFFFFF"/>
              </a:contourClr>
            </a:sp3d>
          </a:bodyPr>
          <a:lstStyle/>
          <a:p>
            <a:pPr algn="ctr" defTabSz="414655"/>
            <a:r>
              <a:rPr lang="en-US" altLang="zh-CN" sz="1180" b="1" dirty="0"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path path="circle">
                    <a:fillToRect t="100000" r="100000"/>
                  </a:path>
                </a:gradFill>
                <a:latin typeface="优设标题黑" panose="00000500000000000000" pitchFamily="2" charset="-122"/>
                <a:ea typeface="优设标题黑" panose="00000500000000000000" pitchFamily="2" charset="-122"/>
              </a:rPr>
              <a:t>1</a:t>
            </a:r>
            <a:endParaRPr lang="zh-CN" altLang="en-US" sz="1180" b="1" dirty="0">
              <a:gradFill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path path="circle">
                  <a:fillToRect t="100000" r="100000"/>
                </a:path>
              </a:gra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85362" y="4424135"/>
            <a:ext cx="3341075" cy="459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815" i="1" dirty="0">
                <a:solidFill>
                  <a:srgbClr val="00538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Specifications</a:t>
            </a:r>
            <a:endParaRPr lang="zh-CN" altLang="en-US" sz="1815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85362" y="4758363"/>
            <a:ext cx="3341075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Performance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graphicFrame>
        <p:nvGraphicFramePr>
          <p:cNvPr id="4" name="表格 6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1470560"/>
              </p:ext>
            </p:extLst>
          </p:nvPr>
        </p:nvGraphicFramePr>
        <p:xfrm>
          <a:off x="147234" y="5128529"/>
          <a:ext cx="6558406" cy="390520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80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41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Robot Dimension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925mm*620mm*1282mm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Load Capacity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300kg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Minimum Passage Width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900mm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（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without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rotation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）；</a:t>
                      </a:r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00mm(able to turn around)</a:t>
                      </a:r>
                      <a:endParaRPr lang="en-US" altLang="zh-CN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Maximum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Compatible Shelf Size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00mm*1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00mm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338451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Standard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helf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S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ize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800mm*850mm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515277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Lifting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Height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5cm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060400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Lifting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Time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6s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2855796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Moving Speed (Unloaded)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0.2~1m/s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020809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Moving Speed (Fully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Loaded)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0.2~0.8m/s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878263"/>
                  </a:ext>
                </a:extLst>
              </a:tr>
              <a:tr h="22987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Robotic Travel Direction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Unidirectional Travel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Rotation Capability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360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°</a:t>
                      </a:r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 rotation in place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fr-FR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Multi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-robot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 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Collaboration</a:t>
                      </a:r>
                      <a:endParaRPr lang="fr-FR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10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robots</a:t>
                      </a:r>
                      <a:endParaRPr 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561096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Slope Angle 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≤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5°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788404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Precise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Docking Accuracy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2-3cm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（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shelf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points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，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charging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points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and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other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special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points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）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Gap Crossing Ability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≤30mm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Obstacle Crossing Ability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≤10mm</a:t>
                      </a:r>
                      <a:endParaRPr lang="zh-CN" alt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Chassis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 </a:t>
                      </a:r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Ground Clearance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≤25mm (safe for normal footwear)</a:t>
                      </a:r>
                      <a:endParaRPr lang="zh-CN" alt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209669" y="245458"/>
            <a:ext cx="1806713" cy="3254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14655"/>
            <a:r>
              <a:rPr lang="en-US" altLang="zh-CN" sz="1515" dirty="0">
                <a:solidFill>
                  <a:prstClr val="white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DATASHEET-S300</a:t>
            </a:r>
            <a:endParaRPr lang="zh-CN" altLang="en-US" sz="1515" dirty="0">
              <a:solidFill>
                <a:prstClr val="white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78604" y="973447"/>
            <a:ext cx="4665096" cy="35396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10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Key Features</a:t>
            </a:r>
          </a:p>
          <a:p>
            <a:pPr marL="171450" indent="-171450" defTabSz="4146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Heavy-load</a:t>
            </a:r>
            <a:r>
              <a:rPr lang="zh-CN" altLang="en-US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Delivery</a:t>
            </a:r>
            <a:r>
              <a:rPr lang="zh-CN" altLang="en-US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Ability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：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Capable of 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300kg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objects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lifting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and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transporting.</a:t>
            </a:r>
          </a:p>
          <a:p>
            <a:pPr marL="171450" indent="-171450" defTabSz="4146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30" b="1" i="1" dirty="0" err="1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Vslam</a:t>
            </a:r>
            <a:r>
              <a:rPr lang="zh-CN" altLang="en-US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Development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: Utilizing multiple sensors and modules, including dual LiDAR, tri-stereo vision, and image modules, to enhance localization accuracy.</a:t>
            </a:r>
          </a:p>
          <a:p>
            <a:pPr marL="171450" indent="-171450" defTabSz="4146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360°</a:t>
            </a:r>
            <a:r>
              <a:rPr lang="zh-CN" altLang="en-US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Obstacle Detection and Avoidance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: Capable of accurately identifying and avoiding low-lying and suspended obstacles, ensuring safe movement of the robot.</a:t>
            </a:r>
          </a:p>
          <a:p>
            <a:pPr marL="171450" indent="-171450" defTabSz="4146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Human-Robot Coexistence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: Providing ultimate safety assurance in environments where humans and robots coexist, ensuring secure interaction between humans and machines.</a:t>
            </a:r>
          </a:p>
          <a:p>
            <a:pPr marL="171450" indent="-171450" defTabSz="4146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IoT Connection with Essential Facilities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: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Support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lift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taking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,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passing through automatic doors, and support the integration of  complete call systems.</a:t>
            </a:r>
          </a:p>
          <a:p>
            <a:pPr marL="171450" indent="-171450" defTabSz="4146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7</a:t>
            </a:r>
            <a:r>
              <a:rPr lang="zh-CN" altLang="en-US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*</a:t>
            </a: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24H</a:t>
            </a:r>
            <a:r>
              <a:rPr lang="zh-CN" altLang="en-US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 </a:t>
            </a:r>
            <a:r>
              <a:rPr lang="en-US" altLang="zh-CN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Working</a:t>
            </a:r>
            <a:r>
              <a:rPr lang="zh-CN" altLang="en-US" sz="930" b="1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：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15-second battery swap for uninterrupted 24/7 delivery</a:t>
            </a:r>
            <a:r>
              <a:rPr lang="zh-CN" altLang="en-US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，</a:t>
            </a: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supports auto, manual charging and battery swap for diverse operational needs.</a:t>
            </a:r>
          </a:p>
          <a:p>
            <a:pPr marL="171450" indent="-171450" defTabSz="414655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930" i="1" dirty="0">
                <a:gradFill>
                  <a:gsLst>
                    <a:gs pos="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black">
                        <a:lumMod val="75000"/>
                        <a:lumOff val="25000"/>
                      </a:prstClr>
                    </a:gs>
                  </a:gsLst>
                  <a:lin ang="2700000" scaled="0"/>
                </a:gra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Stability and Maneuverability: The machine exhibits exceptional stability and maneuverability, adapting to various complex terrain environments to ensure smooth motion.</a:t>
            </a:r>
          </a:p>
        </p:txBody>
      </p:sp>
      <p:pic>
        <p:nvPicPr>
          <p:cNvPr id="3" name="图片 2" descr="S100-效果图-举升货架3-250521">
            <a:extLst>
              <a:ext uri="{FF2B5EF4-FFF2-40B4-BE49-F238E27FC236}">
                <a16:creationId xmlns:a16="http://schemas.microsoft.com/office/drawing/2014/main" id="{75162FA6-F5A8-3B3C-AAB8-FB59A2733D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794" t="2443" r="30681" b="-3370"/>
          <a:stretch/>
        </p:blipFill>
        <p:spPr>
          <a:xfrm>
            <a:off x="24649" y="1557834"/>
            <a:ext cx="2146755" cy="278981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272722"/>
            <a:ext cx="6858000" cy="256427"/>
          </a:xfrm>
          <a:prstGeom prst="rect">
            <a:avLst/>
          </a:prstGeom>
          <a:gradFill flip="none" rotWithShape="1">
            <a:gsLst>
              <a:gs pos="0">
                <a:srgbClr val="1375C6"/>
              </a:gs>
              <a:gs pos="50000">
                <a:srgbClr val="0A5C88">
                  <a:shade val="67500"/>
                  <a:satMod val="115000"/>
                </a:srgbClr>
              </a:gs>
              <a:gs pos="100000">
                <a:srgbClr val="0A5C88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>
              <a:contourClr>
                <a:srgbClr val="FFFFFF"/>
              </a:contourClr>
            </a:sp3d>
          </a:bodyPr>
          <a:lstStyle/>
          <a:p>
            <a:pPr algn="ctr" defTabSz="414655"/>
            <a:endParaRPr lang="zh-CN" altLang="en-US" sz="1010" b="1" dirty="0">
              <a:gradFill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path path="circle">
                  <a:fillToRect t="100000" r="100000"/>
                </a:path>
              </a:gradFill>
              <a:latin typeface="等线 Light" panose="02010600030101010101" pitchFamily="2" charset="-122"/>
              <a:ea typeface="等线 Light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2493" y="328781"/>
            <a:ext cx="600712" cy="1443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9492" y="297448"/>
            <a:ext cx="194221" cy="187566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09669" y="245458"/>
            <a:ext cx="1806713" cy="3254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14655"/>
            <a:r>
              <a:rPr lang="en-US" altLang="zh-CN" sz="1515" dirty="0">
                <a:solidFill>
                  <a:prstClr val="white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DATASHEET-S300</a:t>
            </a:r>
            <a:endParaRPr lang="zh-CN" altLang="en-US" sz="1515" dirty="0">
              <a:solidFill>
                <a:prstClr val="white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1" y="9340215"/>
            <a:ext cx="6858000" cy="256427"/>
          </a:xfrm>
          <a:prstGeom prst="rect">
            <a:avLst/>
          </a:prstGeom>
          <a:gradFill flip="none" rotWithShape="1">
            <a:gsLst>
              <a:gs pos="0">
                <a:srgbClr val="1375C6"/>
              </a:gs>
              <a:gs pos="50000">
                <a:srgbClr val="0A5C88">
                  <a:shade val="67500"/>
                  <a:satMod val="115000"/>
                </a:srgbClr>
              </a:gs>
              <a:gs pos="100000">
                <a:srgbClr val="0A5C88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>
              <a:contourClr>
                <a:srgbClr val="FFFFFF"/>
              </a:contourClr>
            </a:sp3d>
          </a:bodyPr>
          <a:lstStyle/>
          <a:p>
            <a:pPr algn="ctr" defTabSz="414655"/>
            <a:r>
              <a:rPr lang="en-US" altLang="zh-CN" sz="1180" b="1" dirty="0"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path path="circle">
                    <a:fillToRect t="100000" r="100000"/>
                  </a:path>
                </a:gradFill>
                <a:latin typeface="优设标题黑" panose="00000500000000000000" pitchFamily="2" charset="-122"/>
                <a:ea typeface="优设标题黑" panose="00000500000000000000" pitchFamily="2" charset="-122"/>
              </a:rPr>
              <a:t>2</a:t>
            </a:r>
            <a:endParaRPr lang="zh-CN" altLang="en-US" sz="1180" b="1" dirty="0">
              <a:gradFill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path path="circle">
                  <a:fillToRect t="100000" r="100000"/>
                </a:path>
              </a:gra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graphicFrame>
        <p:nvGraphicFramePr>
          <p:cNvPr id="47" name="表格 6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5498273"/>
              </p:ext>
            </p:extLst>
          </p:nvPr>
        </p:nvGraphicFramePr>
        <p:xfrm>
          <a:off x="152358" y="2202832"/>
          <a:ext cx="6553282" cy="204287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75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Battery Life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6h (&lt;300kg)</a:t>
                      </a:r>
                      <a:endParaRPr 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233291"/>
                  </a:ext>
                </a:extLst>
              </a:tr>
              <a:tr h="20291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Charging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 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Time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3.5h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(0-100%)</a:t>
                      </a:r>
                      <a:endParaRPr 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508935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</a:rPr>
                        <a:t>Battery Type</a:t>
                      </a:r>
                      <a:endParaRPr 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Ternary lithium battery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006793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Battery Capacity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DC48V1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5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Ah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210721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Battery Dismountable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Yes 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Charging Mode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Automatic charging with charging pile, manual charging by recharger and battery Swap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Charging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 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Input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100-240V~,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3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.5A(MAX.)50/60Hz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Charging 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Output</a:t>
                      </a:r>
                      <a:endParaRPr 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54.6V,5A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Charging Pile Dimension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（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W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*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D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*</a:t>
                      </a:r>
                      <a:r>
                        <a:rPr lang="en-US" altLang="zh-CN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H</a:t>
                      </a:r>
                      <a:r>
                        <a:rPr lang="zh-CN" alt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）</a:t>
                      </a:r>
                      <a:endParaRPr lang="en-US" sz="760" b="0" i="0" u="none" strike="noStrike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</a:endParaRP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220mm*146mm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+mn-cs"/>
                        </a:rPr>
                        <a:t>*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+mn-cs"/>
                        </a:rPr>
                        <a:t>305mm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8" name="文本框 47"/>
          <p:cNvSpPr txBox="1"/>
          <p:nvPr/>
        </p:nvSpPr>
        <p:spPr>
          <a:xfrm>
            <a:off x="87925" y="4284511"/>
            <a:ext cx="3341075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阿里巴巴普惠体 R" panose="00020600040101010101" pitchFamily="18" charset="-122"/>
                <a:cs typeface="Segoe UI Semibold" panose="020B0702040204020203" pitchFamily="34" charset="0"/>
              </a:rPr>
              <a:t>Hardware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graphicFrame>
        <p:nvGraphicFramePr>
          <p:cNvPr id="49" name="表格 6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21974387"/>
              </p:ext>
            </p:extLst>
          </p:nvPr>
        </p:nvGraphicFramePr>
        <p:xfrm>
          <a:off x="152358" y="4706399"/>
          <a:ext cx="6553282" cy="25246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75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Machine Material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ABS &amp;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aluminum alloy</a:t>
                      </a:r>
                      <a:endParaRPr lang="zh-CN" alt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Robot Weight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115KG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Positioning Method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Vslam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76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</a:rPr>
                        <a:t>Sensing Techniques</a:t>
                      </a:r>
                    </a:p>
                  </a:txBody>
                  <a:tcPr marL="6350" marR="6350" marT="635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Lidar,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Image module, 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Stereo vision,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C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ollision sensor, IMU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Emergency Stop Button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Front, Side, Rear</a:t>
                      </a:r>
                      <a:endParaRPr lang="en-US" altLang="zh-CN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Network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Wi-Fi/4G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Touch Screen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10.1inch(1280*800)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47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Interactive Ability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Light/Touch/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Voice Prompt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WIFI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802.11b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/g/n transmission 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WIFI Frequency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2.4-2.484GHZ</a:t>
                      </a:r>
                      <a:r>
                        <a:rPr lang="zh-CN" alt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  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LoRa Frequency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fontAlgn="ctr" latinLnBrk="0" hangingPunct="1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850.125MHz~930.125MHz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52" name="文本框 51"/>
          <p:cNvSpPr txBox="1"/>
          <p:nvPr/>
        </p:nvSpPr>
        <p:spPr>
          <a:xfrm>
            <a:off x="87925" y="7381479"/>
            <a:ext cx="3341075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阿里巴巴普惠体 R" panose="00020600040101010101" pitchFamily="18" charset="-122"/>
                <a:cs typeface="Segoe UI Semibold" panose="020B0702040204020203" pitchFamily="34" charset="0"/>
              </a:rPr>
              <a:t>System and Function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graphicFrame>
        <p:nvGraphicFramePr>
          <p:cNvPr id="53" name="表格 6"/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42205907"/>
              </p:ext>
            </p:extLst>
          </p:nvPr>
        </p:nvGraphicFramePr>
        <p:xfrm>
          <a:off x="152358" y="7793659"/>
          <a:ext cx="6553282" cy="9199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75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7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System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Linux(Control) &amp; Android(Interaction)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App Language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Chinese, English, Japanese, Korean, Thai, </a:t>
                      </a:r>
                      <a:r>
                        <a:rPr lang="en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Traditional Chinese, French, German</a:t>
                      </a:r>
                      <a:endParaRPr lang="en-US" altLang="zh-CN" sz="760" b="0" i="0" u="none" strike="noStrike" kern="1200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App Functions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Direct delivery, Multi-point delivery, Cycle , Lift , Follow mode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Voice Reminder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Different voice prompt in different working mode and general operation.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87925" y="1778377"/>
            <a:ext cx="3341075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阿里巴巴普惠体 R" panose="00020600040101010101" pitchFamily="18" charset="-122"/>
                <a:cs typeface="Segoe UI Semibold" panose="020B0702040204020203" pitchFamily="34" charset="0"/>
              </a:rPr>
              <a:t>Battery and Charging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graphicFrame>
        <p:nvGraphicFramePr>
          <p:cNvPr id="3" name="表格 6"/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88467894"/>
              </p:ext>
            </p:extLst>
          </p:nvPr>
        </p:nvGraphicFramePr>
        <p:xfrm>
          <a:off x="152358" y="945302"/>
          <a:ext cx="6553282" cy="68998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75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Operating Temperature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and 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Humidity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0 - 45℃, RH：5％～9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5%</a:t>
                      </a:r>
                      <a:endParaRPr lang="en-US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Operating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E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nvironment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Indoor environment, flat ground, no dust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Storage Temperature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-20-50℃</a:t>
                      </a:r>
                      <a:endParaRPr lang="en-US" altLang="zh-CN" sz="760" b="0" i="0" u="none" strike="noStrike" kern="1200" dirty="0">
                        <a:solidFill>
                          <a:srgbClr val="000000"/>
                        </a:solidFill>
                        <a:effectLst/>
                        <a:latin typeface="Segoe UI" panose="020B0502040204020203" pitchFamily="34" charset="0"/>
                        <a:ea typeface="等线" panose="02010600030101010101" pitchFamily="2" charset="-122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87925" y="556803"/>
            <a:ext cx="3341075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Environment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" y="272722"/>
            <a:ext cx="6858000" cy="256427"/>
          </a:xfrm>
          <a:prstGeom prst="rect">
            <a:avLst/>
          </a:prstGeom>
          <a:gradFill flip="none" rotWithShape="1">
            <a:gsLst>
              <a:gs pos="0">
                <a:srgbClr val="1375C6"/>
              </a:gs>
              <a:gs pos="50000">
                <a:srgbClr val="0A5C88">
                  <a:shade val="67500"/>
                  <a:satMod val="115000"/>
                </a:srgbClr>
              </a:gs>
              <a:gs pos="100000">
                <a:srgbClr val="0A5C88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>
              <a:contourClr>
                <a:srgbClr val="FFFFFF"/>
              </a:contourClr>
            </a:sp3d>
          </a:bodyPr>
          <a:lstStyle/>
          <a:p>
            <a:pPr algn="ctr" defTabSz="414655"/>
            <a:endParaRPr lang="zh-CN" altLang="en-US" sz="1010" b="1" dirty="0">
              <a:gradFill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path path="circle">
                  <a:fillToRect t="100000" r="100000"/>
                </a:path>
              </a:gradFill>
              <a:latin typeface="等线 Light" panose="02010600030101010101" pitchFamily="2" charset="-122"/>
              <a:ea typeface="等线 Light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2493" y="328781"/>
            <a:ext cx="600712" cy="14430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9492" y="297448"/>
            <a:ext cx="194221" cy="187566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09669" y="245458"/>
            <a:ext cx="1064715" cy="3256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14655"/>
            <a:r>
              <a:rPr lang="en-US" altLang="zh-CN" sz="1515" dirty="0">
                <a:solidFill>
                  <a:prstClr val="white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DATASHEET</a:t>
            </a:r>
            <a:endParaRPr lang="zh-CN" altLang="en-US" sz="1515" dirty="0">
              <a:solidFill>
                <a:prstClr val="white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1" y="9340215"/>
            <a:ext cx="6858000" cy="256427"/>
          </a:xfrm>
          <a:prstGeom prst="rect">
            <a:avLst/>
          </a:prstGeom>
          <a:gradFill flip="none" rotWithShape="1">
            <a:gsLst>
              <a:gs pos="0">
                <a:srgbClr val="1375C6"/>
              </a:gs>
              <a:gs pos="50000">
                <a:srgbClr val="0A5C88">
                  <a:shade val="67500"/>
                  <a:satMod val="115000"/>
                </a:srgbClr>
              </a:gs>
              <a:gs pos="100000">
                <a:srgbClr val="0A5C88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3d>
              <a:contourClr>
                <a:srgbClr val="FFFFFF"/>
              </a:contourClr>
            </a:sp3d>
          </a:bodyPr>
          <a:lstStyle/>
          <a:p>
            <a:pPr algn="ctr" defTabSz="414655"/>
            <a:r>
              <a:rPr lang="en-US" altLang="zh-CN" sz="1180" b="1" dirty="0">
                <a:gradFill>
                  <a:gsLst>
                    <a:gs pos="0">
                      <a:prstClr val="white"/>
                    </a:gs>
                    <a:gs pos="100000">
                      <a:prstClr val="white">
                        <a:lumMod val="95000"/>
                      </a:prstClr>
                    </a:gs>
                  </a:gsLst>
                  <a:path path="circle">
                    <a:fillToRect t="100000" r="100000"/>
                  </a:path>
                </a:gradFill>
                <a:latin typeface="优设标题黑" panose="00000500000000000000" pitchFamily="2" charset="-122"/>
                <a:ea typeface="优设标题黑" panose="00000500000000000000" pitchFamily="2" charset="-122"/>
              </a:rPr>
              <a:t>3</a:t>
            </a:r>
            <a:endParaRPr lang="zh-CN" altLang="en-US" sz="1180" b="1" dirty="0">
              <a:gradFill>
                <a:gsLst>
                  <a:gs pos="0">
                    <a:prstClr val="white"/>
                  </a:gs>
                  <a:gs pos="100000">
                    <a:prstClr val="white">
                      <a:lumMod val="95000"/>
                    </a:prstClr>
                  </a:gs>
                </a:gsLst>
                <a:path path="circle">
                  <a:fillToRect t="100000" r="100000"/>
                </a:path>
              </a:gra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118179" y="1662920"/>
            <a:ext cx="1579372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阿里巴巴普惠体 R" panose="00020600040101010101" pitchFamily="18" charset="-122"/>
                <a:cs typeface="Segoe UI Semibold" panose="020B0702040204020203" pitchFamily="34" charset="0"/>
              </a:rPr>
              <a:t>Package Content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graphicFrame>
        <p:nvGraphicFramePr>
          <p:cNvPr id="71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194071"/>
              </p:ext>
            </p:extLst>
          </p:nvPr>
        </p:nvGraphicFramePr>
        <p:xfrm>
          <a:off x="152358" y="959838"/>
          <a:ext cx="6553282" cy="4599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75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9995"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Package </a:t>
                      </a: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Main </a:t>
                      </a:r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Contents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Robot*1, Battery Recharger*1, Charging Pile, Product Manual*1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995">
                <a:tc>
                  <a:txBody>
                    <a:bodyPr/>
                    <a:lstStyle/>
                    <a:p>
                      <a:pPr marL="0" marR="0" lvl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Optional Part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6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ea typeface="等线" panose="02010600030101010101" pitchFamily="2" charset="-122"/>
                          <a:cs typeface="Segoe UI" panose="020B0502040204020203" pitchFamily="34" charset="0"/>
                        </a:rPr>
                        <a:t>Calling System</a:t>
                      </a:r>
                    </a:p>
                  </a:txBody>
                  <a:tcPr marL="9525" marR="9525" marT="9525" marB="0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4" name="文本框 73"/>
          <p:cNvSpPr txBox="1"/>
          <p:nvPr/>
        </p:nvSpPr>
        <p:spPr>
          <a:xfrm>
            <a:off x="209669" y="245458"/>
            <a:ext cx="1806713" cy="3254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414655"/>
            <a:r>
              <a:rPr lang="en-US" altLang="zh-CN" sz="1515" dirty="0">
                <a:solidFill>
                  <a:prstClr val="white"/>
                </a:solidFill>
                <a:latin typeface="优设标题黑" panose="00000500000000000000" pitchFamily="2" charset="-122"/>
                <a:ea typeface="优设标题黑" panose="00000500000000000000" pitchFamily="2" charset="-122"/>
              </a:rPr>
              <a:t>DATASHEET-S300</a:t>
            </a:r>
            <a:endParaRPr lang="zh-CN" altLang="en-US" sz="1515" dirty="0">
              <a:solidFill>
                <a:prstClr val="white"/>
              </a:solidFill>
              <a:latin typeface="优设标题黑" panose="00000500000000000000" pitchFamily="2" charset="-122"/>
              <a:ea typeface="优设标题黑" panose="00000500000000000000" pitchFamily="2" charset="-122"/>
            </a:endParaRPr>
          </a:p>
        </p:txBody>
      </p:sp>
      <p:sp>
        <p:nvSpPr>
          <p:cNvPr id="13" name="矩形: 圆角 12"/>
          <p:cNvSpPr/>
          <p:nvPr/>
        </p:nvSpPr>
        <p:spPr>
          <a:xfrm>
            <a:off x="152357" y="2024798"/>
            <a:ext cx="6553281" cy="1492416"/>
          </a:xfrm>
          <a:prstGeom prst="roundRect">
            <a:avLst>
              <a:gd name="adj" fmla="val 3091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4951990" y="3060236"/>
            <a:ext cx="13359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Segoe UI" panose="020B0502040204020203" pitchFamily="34" charset="0"/>
                <a:cs typeface="Segoe UI" panose="020B0502040204020203" pitchFamily="34" charset="0"/>
              </a:rPr>
              <a:t>Charging Pile*1</a:t>
            </a:r>
            <a:endParaRPr lang="zh-CN" altLang="en-US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808544" y="3074728"/>
            <a:ext cx="1504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altLang="zh-CN" dirty="0"/>
              <a:t>Product Manual</a:t>
            </a:r>
            <a:r>
              <a:rPr lang="zh-CN" altLang="en-US" dirty="0"/>
              <a:t>*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17" name="文本框 16"/>
          <p:cNvSpPr txBox="1"/>
          <p:nvPr/>
        </p:nvSpPr>
        <p:spPr>
          <a:xfrm>
            <a:off x="859782" y="3074728"/>
            <a:ext cx="16792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altLang="zh-CN" dirty="0"/>
              <a:t>Battery Recharger*1</a:t>
            </a:r>
            <a:endParaRPr lang="zh-CN" altLang="en-US" dirty="0"/>
          </a:p>
        </p:txBody>
      </p:sp>
      <p:sp>
        <p:nvSpPr>
          <p:cNvPr id="31" name="文本框 30"/>
          <p:cNvSpPr txBox="1"/>
          <p:nvPr/>
        </p:nvSpPr>
        <p:spPr>
          <a:xfrm>
            <a:off x="827138" y="3326837"/>
            <a:ext cx="1579372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00" dirty="0">
                <a:solidFill>
                  <a:srgbClr val="8A8A8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*The actual recharger may be different.</a:t>
            </a:r>
            <a:endParaRPr lang="zh-CN" altLang="en-US" sz="500" dirty="0">
              <a:solidFill>
                <a:srgbClr val="8A8A8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7925" y="571339"/>
            <a:ext cx="3341075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Official Standard and Optional Parts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03" y="2172916"/>
            <a:ext cx="647304" cy="901812"/>
          </a:xfrm>
          <a:prstGeom prst="rect">
            <a:avLst/>
          </a:prstGeom>
        </p:spPr>
      </p:pic>
      <p:sp>
        <p:nvSpPr>
          <p:cNvPr id="20" name="矩形: 圆角 19"/>
          <p:cNvSpPr/>
          <p:nvPr/>
        </p:nvSpPr>
        <p:spPr>
          <a:xfrm>
            <a:off x="152358" y="4019760"/>
            <a:ext cx="6553280" cy="1757070"/>
          </a:xfrm>
          <a:prstGeom prst="roundRect">
            <a:avLst>
              <a:gd name="adj" fmla="val 3091"/>
            </a:avLst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1" name="文本框 20"/>
          <p:cNvSpPr txBox="1"/>
          <p:nvPr/>
        </p:nvSpPr>
        <p:spPr>
          <a:xfrm>
            <a:off x="907865" y="5137133"/>
            <a:ext cx="11717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altLang="zh-CN" dirty="0"/>
              <a:t>Call Button</a:t>
            </a:r>
            <a:endParaRPr lang="zh-CN" altLang="en-US" dirty="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52" t="24866" r="33516" b="18406"/>
          <a:stretch>
            <a:fillRect/>
          </a:stretch>
        </p:blipFill>
        <p:spPr>
          <a:xfrm>
            <a:off x="5193198" y="2105023"/>
            <a:ext cx="781423" cy="103466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65" y="2254586"/>
            <a:ext cx="1351045" cy="759546"/>
          </a:xfrm>
          <a:prstGeom prst="rect">
            <a:avLst/>
          </a:prstGeom>
        </p:spPr>
      </p:pic>
      <p:sp>
        <p:nvSpPr>
          <p:cNvPr id="25" name="文本框 24"/>
          <p:cNvSpPr txBox="1"/>
          <p:nvPr/>
        </p:nvSpPr>
        <p:spPr>
          <a:xfrm>
            <a:off x="87922" y="3583837"/>
            <a:ext cx="3429000" cy="375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14655">
              <a:lnSpc>
                <a:spcPct val="150000"/>
              </a:lnSpc>
            </a:pPr>
            <a:r>
              <a:rPr lang="en-US" altLang="zh-CN" sz="1400" i="1" dirty="0">
                <a:solidFill>
                  <a:srgbClr val="005381"/>
                </a:solidFill>
                <a:latin typeface="Segoe UI Semibold" panose="020B0702040204020203" pitchFamily="34" charset="0"/>
                <a:ea typeface="阿里巴巴普惠体 R" panose="00020600040101010101" pitchFamily="18" charset="-122"/>
                <a:cs typeface="Segoe UI Semibold" panose="020B0702040204020203" pitchFamily="34" charset="0"/>
              </a:rPr>
              <a:t>Optional Parts</a:t>
            </a:r>
            <a:endParaRPr lang="zh-CN" altLang="en-US" sz="1400" i="1" dirty="0">
              <a:solidFill>
                <a:srgbClr val="005381"/>
              </a:solidFill>
              <a:latin typeface="Segoe UI Semibold" panose="020B0702040204020203" pitchFamily="34" charset="0"/>
              <a:ea typeface="阿里巴巴普惠体 R" panose="00020600040101010101" pitchFamily="18" charset="-122"/>
              <a:cs typeface="Segoe UI Semibold" panose="020B0702040204020203" pitchFamily="34" charset="0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539032" y="5119552"/>
            <a:ext cx="1504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1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r>
              <a:rPr lang="en-US" altLang="zh-CN" dirty="0"/>
              <a:t>Control</a:t>
            </a:r>
            <a:r>
              <a:rPr lang="zh-CN" altLang="en-US" dirty="0"/>
              <a:t> </a:t>
            </a:r>
            <a:r>
              <a:rPr lang="en-US" altLang="zh-CN" dirty="0"/>
              <a:t>Center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5317685-2F08-2B57-6481-714CB3AF79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138" y="4511825"/>
            <a:ext cx="800645" cy="52582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7495C5F-BAE2-86BE-EA2B-4F7DB24FFF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488" y="4238150"/>
            <a:ext cx="1598117" cy="1049164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2QwZDJkOTIyYWFjYjllMjc3ZmMyN2ZlZmIxYzg5NzIifQ=="/>
  <p:tag name="KSO_WPP_MARK_KEY" val="15da2dc5-2d7f-43b7-b2a1-cc95bfbe230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0bb4b2bc-3af8-4aa6-a68a-1f0ed9aff35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52fd86e-aaab-46d4-8439-b4699c926848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52a5b65c-1c9c-4304-be40-3264603a99a7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34b8a75e-65e8-40d8-a2ad-2547d9502134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296011e1-85ec-4cc4-b0c3-910a47a21817}"/>
</p:tagLst>
</file>

<file path=ppt/theme/theme1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6438</TotalTime>
  <Words>583</Words>
  <Application>Microsoft Macintosh PowerPoint</Application>
  <PresentationFormat>A4 纸张(210x297 毫米)</PresentationFormat>
  <Paragraphs>124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4" baseType="lpstr">
      <vt:lpstr>等线</vt:lpstr>
      <vt:lpstr>等线 Light</vt:lpstr>
      <vt:lpstr>优设标题黑</vt:lpstr>
      <vt:lpstr>Arial</vt:lpstr>
      <vt:lpstr>Calibri</vt:lpstr>
      <vt:lpstr>Calibri Light</vt:lpstr>
      <vt:lpstr>Segoe UI</vt:lpstr>
      <vt:lpstr>Segoe UI Black</vt:lpstr>
      <vt:lpstr>Segoe UI Semibold</vt:lpstr>
      <vt:lpstr>Wingdings</vt:lpstr>
      <vt:lpstr>1_Office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Nathan.Liu</dc:creator>
  <cp:lastModifiedBy>旗 王</cp:lastModifiedBy>
  <cp:revision>21</cp:revision>
  <cp:lastPrinted>2023-11-10T06:46:36Z</cp:lastPrinted>
  <dcterms:created xsi:type="dcterms:W3CDTF">2023-11-10T06:46:36Z</dcterms:created>
  <dcterms:modified xsi:type="dcterms:W3CDTF">2025-09-18T06:03:45Z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B14970F255444E5FACACAA210D6A29DD</vt:lpwstr>
  </property>
  <property fmtid="{D5CDD505-2E9C-101B-9397-08002B2CF9AE}" pid="3" name="KSOProductBuildVer">
    <vt:lpwstr>2052-0.0.0.0</vt:lpwstr>
  </property>
</Properties>
</file>